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sldIdLst>
    <p:sldId id="256" r:id="rId2"/>
    <p:sldId id="257" r:id="rId3"/>
    <p:sldId id="285" r:id="rId4"/>
    <p:sldId id="286" r:id="rId5"/>
    <p:sldId id="272" r:id="rId6"/>
    <p:sldId id="258" r:id="rId7"/>
    <p:sldId id="284" r:id="rId8"/>
    <p:sldId id="28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5/12/2020</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5/12/2020</a:t>
            </a:fld>
            <a:endParaRPr lang="en-US" dirty="0"/>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5/12/2020</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5/12/2020</a:t>
            </a:fld>
            <a:endParaRPr lang="en-US" dirty="0"/>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1"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5/12/2020</a:t>
            </a:fld>
            <a:endParaRPr lang="en-US" dirty="0"/>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9"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5/12/2020</a:t>
            </a:fld>
            <a:endParaRPr lang="en-US" dirty="0"/>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5/12/2020</a:t>
            </a:fld>
            <a:endParaRPr lang="en-US" dirty="0"/>
          </a:p>
        </p:txBody>
      </p:sp>
      <p:sp>
        <p:nvSpPr>
          <p:cNvPr id="3" name="Footer Placeholder 2"/>
          <p:cNvSpPr>
            <a:spLocks noGrp="1"/>
          </p:cNvSpPr>
          <p:nvPr>
            <p:ph type="ftr" sz="quarter" idx="3"/>
          </p:nvPr>
        </p:nvSpPr>
        <p:spPr>
          <a:xfrm rot="5400000">
            <a:off x="6990187"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614919"/>
            <a:ext cx="6172200" cy="713262"/>
          </a:xfrm>
        </p:spPr>
        <p:txBody>
          <a:bodyPr>
            <a:normAutofit/>
          </a:bodyPr>
          <a:lstStyle/>
          <a:p>
            <a:r>
              <a:rPr lang="en-US" dirty="0" smtClean="0">
                <a:solidFill>
                  <a:srgbClr val="C00000"/>
                </a:solidFill>
              </a:rPr>
              <a:t>Jurisprudence-II</a:t>
            </a:r>
            <a:endParaRPr lang="en-US" dirty="0">
              <a:solidFill>
                <a:srgbClr val="C00000"/>
              </a:solidFill>
            </a:endParaRPr>
          </a:p>
        </p:txBody>
      </p:sp>
      <p:sp>
        <p:nvSpPr>
          <p:cNvPr id="3" name="Subtitle 2"/>
          <p:cNvSpPr>
            <a:spLocks noGrp="1"/>
          </p:cNvSpPr>
          <p:nvPr>
            <p:ph type="subTitle" idx="1"/>
          </p:nvPr>
        </p:nvSpPr>
        <p:spPr/>
        <p:txBody>
          <a:bodyPr>
            <a:normAutofit/>
          </a:bodyPr>
          <a:lstStyle/>
          <a:p>
            <a:r>
              <a:rPr lang="en-US" dirty="0" smtClean="0"/>
              <a:t>Khyber Law College </a:t>
            </a:r>
          </a:p>
          <a:p>
            <a:r>
              <a:rPr lang="en-US" dirty="0" smtClean="0"/>
              <a:t>University of Peshawar</a:t>
            </a:r>
          </a:p>
          <a:p>
            <a:endParaRPr lang="en-US" dirty="0" smtClean="0"/>
          </a:p>
          <a:p>
            <a:endParaRPr lang="en-US" dirty="0"/>
          </a:p>
        </p:txBody>
      </p:sp>
      <p:sp>
        <p:nvSpPr>
          <p:cNvPr id="5" name="Rectangle 4"/>
          <p:cNvSpPr/>
          <p:nvPr/>
        </p:nvSpPr>
        <p:spPr>
          <a:xfrm>
            <a:off x="2286000" y="2967335"/>
            <a:ext cx="4572000" cy="1754326"/>
          </a:xfrm>
          <a:prstGeom prst="rect">
            <a:avLst/>
          </a:prstGeom>
        </p:spPr>
        <p:txBody>
          <a:bodyPr>
            <a:spAutoFit/>
          </a:bodyPr>
          <a:lstStyle/>
          <a:p>
            <a:r>
              <a:rPr lang="en-US" smtClean="0"/>
              <a:t>Lecture:4</a:t>
            </a:r>
            <a:endParaRPr lang="en-US" dirty="0" smtClean="0"/>
          </a:p>
          <a:p>
            <a:endParaRPr lang="en-US" dirty="0" smtClean="0"/>
          </a:p>
          <a:p>
            <a:r>
              <a:rPr lang="en-US" dirty="0" smtClean="0"/>
              <a:t>Topic: </a:t>
            </a:r>
            <a:r>
              <a:rPr lang="en-US" b="1" dirty="0" smtClean="0">
                <a:solidFill>
                  <a:srgbClr val="FF0000"/>
                </a:solidFill>
              </a:rPr>
              <a:t>Primary &amp; Secondary Functions of the State </a:t>
            </a:r>
          </a:p>
          <a:p>
            <a:endParaRPr lang="en-US" b="1" dirty="0" smtClean="0">
              <a:solidFill>
                <a:srgbClr val="FF0000"/>
              </a:solidFill>
            </a:endParaRPr>
          </a:p>
          <a:p>
            <a:r>
              <a:rPr lang="en-US" dirty="0" smtClean="0"/>
              <a:t>Semester: 6</a:t>
            </a:r>
            <a:r>
              <a:rPr lang="en-US" baseline="30000" dirty="0" smtClean="0"/>
              <a:t>th </a:t>
            </a:r>
            <a:r>
              <a:rPr lang="en-US" dirty="0" smtClean="0"/>
              <a:t> BS Law </a:t>
            </a:r>
            <a:endParaRPr lang="en-US" dirty="0"/>
          </a:p>
        </p:txBody>
      </p:sp>
    </p:spTree>
    <p:extLst>
      <p:ext uri="{BB962C8B-B14F-4D97-AF65-F5344CB8AC3E}">
        <p14:creationId xmlns:p14="http://schemas.microsoft.com/office/powerpoint/2010/main" val="2732024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228600"/>
            <a:ext cx="2057400" cy="503238"/>
          </a:xfrm>
        </p:spPr>
        <p:txBody>
          <a:bodyPr>
            <a:normAutofit fontScale="90000"/>
          </a:bodyPr>
          <a:lstStyle/>
          <a:p>
            <a:r>
              <a:rPr lang="en-US" dirty="0" smtClean="0">
                <a:solidFill>
                  <a:srgbClr val="C00000"/>
                </a:solidFill>
              </a:rPr>
              <a:t>AGENDA</a:t>
            </a:r>
            <a:endParaRPr lang="en-US" dirty="0">
              <a:solidFill>
                <a:srgbClr val="C00000"/>
              </a:solidFill>
            </a:endParaRPr>
          </a:p>
        </p:txBody>
      </p:sp>
      <p:sp>
        <p:nvSpPr>
          <p:cNvPr id="3" name="Content Placeholder 2"/>
          <p:cNvSpPr>
            <a:spLocks noGrp="1"/>
          </p:cNvSpPr>
          <p:nvPr>
            <p:ph sz="quarter" idx="1"/>
          </p:nvPr>
        </p:nvSpPr>
        <p:spPr>
          <a:xfrm>
            <a:off x="685800" y="990600"/>
            <a:ext cx="7467600" cy="4873752"/>
          </a:xfrm>
        </p:spPr>
        <p:txBody>
          <a:bodyPr/>
          <a:lstStyle/>
          <a:p>
            <a:r>
              <a:rPr lang="en-US" dirty="0" smtClean="0"/>
              <a:t>Primary Functions of the Courts</a:t>
            </a:r>
            <a:endParaRPr lang="en-US" dirty="0"/>
          </a:p>
          <a:p>
            <a:r>
              <a:rPr lang="en-US" dirty="0" smtClean="0"/>
              <a:t>Secondary functions of the Courts</a:t>
            </a:r>
            <a:endParaRPr lang="en-US" dirty="0"/>
          </a:p>
          <a:p>
            <a:r>
              <a:rPr lang="en-US" dirty="0" smtClean="0"/>
              <a:t>Conclusion</a:t>
            </a:r>
            <a:endParaRPr lang="en-US" dirty="0"/>
          </a:p>
          <a:p>
            <a:endParaRPr lang="en-US" dirty="0"/>
          </a:p>
        </p:txBody>
      </p:sp>
    </p:spTree>
    <p:extLst>
      <p:ext uri="{BB962C8B-B14F-4D97-AF65-F5344CB8AC3E}">
        <p14:creationId xmlns:p14="http://schemas.microsoft.com/office/powerpoint/2010/main" val="7918597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7010400" cy="427038"/>
          </a:xfrm>
        </p:spPr>
        <p:txBody>
          <a:bodyPr>
            <a:normAutofit fontScale="90000"/>
          </a:bodyPr>
          <a:lstStyle/>
          <a:p>
            <a:r>
              <a:rPr lang="en-US" b="1" dirty="0" smtClean="0">
                <a:solidFill>
                  <a:srgbClr val="FF0000"/>
                </a:solidFill>
              </a:rPr>
              <a:t>Primary Functions of the courts</a:t>
            </a:r>
            <a:endParaRPr lang="en-US" b="1" dirty="0">
              <a:solidFill>
                <a:srgbClr val="FF0000"/>
              </a:solidFill>
            </a:endParaRPr>
          </a:p>
        </p:txBody>
      </p:sp>
      <p:sp>
        <p:nvSpPr>
          <p:cNvPr id="3" name="Content Placeholder 2"/>
          <p:cNvSpPr>
            <a:spLocks noGrp="1"/>
          </p:cNvSpPr>
          <p:nvPr>
            <p:ph sz="quarter" idx="1"/>
          </p:nvPr>
        </p:nvSpPr>
        <p:spPr>
          <a:xfrm>
            <a:off x="152400" y="609600"/>
            <a:ext cx="8534400" cy="5864352"/>
          </a:xfrm>
        </p:spPr>
        <p:txBody>
          <a:bodyPr/>
          <a:lstStyle/>
          <a:p>
            <a:r>
              <a:rPr lang="en-US" dirty="0" smtClean="0"/>
              <a:t>The </a:t>
            </a:r>
            <a:r>
              <a:rPr lang="en-US" dirty="0"/>
              <a:t>primary functions of a court of law are the administration of justice, viz., the application by the State of the sanction of physical force to the rules of justice</a:t>
            </a:r>
            <a:r>
              <a:rPr lang="en-US" dirty="0" smtClean="0"/>
              <a:t>.</a:t>
            </a:r>
          </a:p>
          <a:p>
            <a:endParaRPr lang="en-US" dirty="0"/>
          </a:p>
          <a:p>
            <a:endParaRPr lang="en-US" dirty="0" smtClean="0"/>
          </a:p>
          <a:p>
            <a:endParaRPr lang="en-US" dirty="0"/>
          </a:p>
          <a:p>
            <a:r>
              <a:rPr lang="en-US" dirty="0"/>
              <a:t>Justice is administered by a court by the enforcement of a right and the punishment of wrongs. It involves in every case two parties, namely, a plaintiff and a defendant, the prosecutor or complainant and the accused, and a judgment in favor of the one or the other.</a:t>
            </a:r>
          </a:p>
        </p:txBody>
      </p:sp>
    </p:spTree>
    <p:extLst>
      <p:ext uri="{BB962C8B-B14F-4D97-AF65-F5344CB8AC3E}">
        <p14:creationId xmlns:p14="http://schemas.microsoft.com/office/powerpoint/2010/main" val="1716835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152400"/>
            <a:ext cx="3048000" cy="639762"/>
          </a:xfrm>
        </p:spPr>
        <p:txBody>
          <a:bodyPr>
            <a:normAutofit fontScale="90000"/>
          </a:bodyPr>
          <a:lstStyle/>
          <a:p>
            <a:r>
              <a:rPr lang="en-US" b="1" dirty="0" smtClean="0">
                <a:solidFill>
                  <a:srgbClr val="FF0000"/>
                </a:solidFill>
              </a:rPr>
              <a:t>Continued ……</a:t>
            </a:r>
            <a:endParaRPr lang="en-US" b="1" dirty="0">
              <a:solidFill>
                <a:srgbClr val="FF0000"/>
              </a:solidFill>
            </a:endParaRPr>
          </a:p>
        </p:txBody>
      </p:sp>
      <p:sp>
        <p:nvSpPr>
          <p:cNvPr id="3" name="Content Placeholder 2"/>
          <p:cNvSpPr>
            <a:spLocks noGrp="1"/>
          </p:cNvSpPr>
          <p:nvPr>
            <p:ph sz="quarter" idx="1"/>
          </p:nvPr>
        </p:nvSpPr>
        <p:spPr>
          <a:xfrm>
            <a:off x="152400" y="762000"/>
            <a:ext cx="8534400" cy="6096000"/>
          </a:xfrm>
        </p:spPr>
        <p:txBody>
          <a:bodyPr>
            <a:normAutofit/>
          </a:bodyPr>
          <a:lstStyle/>
          <a:p>
            <a:pPr lvl="0"/>
            <a:r>
              <a:rPr lang="en-US" dirty="0"/>
              <a:t>Proceedings before a court of law are either penal or remedial</a:t>
            </a:r>
            <a:r>
              <a:rPr lang="en-US" dirty="0" smtClean="0"/>
              <a:t>.</a:t>
            </a:r>
          </a:p>
          <a:p>
            <a:pPr lvl="0"/>
            <a:endParaRPr lang="en-US" dirty="0"/>
          </a:p>
          <a:p>
            <a:pPr lvl="0"/>
            <a:endParaRPr lang="en-US" dirty="0" smtClean="0"/>
          </a:p>
          <a:p>
            <a:pPr marL="0" lvl="0" indent="0">
              <a:buNone/>
            </a:pPr>
            <a:endParaRPr lang="en-US" dirty="0"/>
          </a:p>
          <a:p>
            <a:pPr lvl="0"/>
            <a:r>
              <a:rPr lang="en-US" dirty="0"/>
              <a:t>In penal proceedings the law aims to secure the punishment of the defendant. </a:t>
            </a:r>
            <a:endParaRPr lang="en-US" dirty="0" smtClean="0"/>
          </a:p>
          <a:p>
            <a:pPr lvl="0"/>
            <a:endParaRPr lang="en-US" dirty="0"/>
          </a:p>
          <a:p>
            <a:pPr lvl="0"/>
            <a:endParaRPr lang="en-US" dirty="0" smtClean="0"/>
          </a:p>
          <a:p>
            <a:pPr lvl="0"/>
            <a:r>
              <a:rPr lang="en-US" dirty="0" smtClean="0"/>
              <a:t>In </a:t>
            </a:r>
            <a:r>
              <a:rPr lang="en-US" dirty="0"/>
              <a:t>remedial proceedings, on the other hand, the idea of punishment is entirely absent.</a:t>
            </a:r>
          </a:p>
        </p:txBody>
      </p:sp>
    </p:spTree>
    <p:extLst>
      <p:ext uri="{BB962C8B-B14F-4D97-AF65-F5344CB8AC3E}">
        <p14:creationId xmlns:p14="http://schemas.microsoft.com/office/powerpoint/2010/main" val="2747317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391400" cy="655638"/>
          </a:xfrm>
        </p:spPr>
        <p:txBody>
          <a:bodyPr>
            <a:normAutofit fontScale="90000"/>
          </a:bodyPr>
          <a:lstStyle/>
          <a:p>
            <a:r>
              <a:rPr lang="en-US" b="1" dirty="0" smtClean="0">
                <a:solidFill>
                  <a:srgbClr val="C00000"/>
                </a:solidFill>
              </a:rPr>
              <a:t>Secondary functions of the courts</a:t>
            </a:r>
            <a:endParaRPr lang="en-US" b="1" dirty="0">
              <a:solidFill>
                <a:srgbClr val="C00000"/>
              </a:solidFill>
            </a:endParaRPr>
          </a:p>
        </p:txBody>
      </p:sp>
      <p:sp>
        <p:nvSpPr>
          <p:cNvPr id="3" name="Content Placeholder 2"/>
          <p:cNvSpPr>
            <a:spLocks noGrp="1"/>
          </p:cNvSpPr>
          <p:nvPr>
            <p:ph sz="quarter" idx="1"/>
          </p:nvPr>
        </p:nvSpPr>
        <p:spPr>
          <a:xfrm>
            <a:off x="152400" y="914400"/>
            <a:ext cx="8534400" cy="5791200"/>
          </a:xfrm>
        </p:spPr>
        <p:txBody>
          <a:bodyPr>
            <a:normAutofit lnSpcReduction="10000"/>
          </a:bodyPr>
          <a:lstStyle/>
          <a:p>
            <a:pPr marL="0" indent="0">
              <a:buNone/>
            </a:pPr>
            <a:r>
              <a:rPr lang="en-US" sz="2000" dirty="0" smtClean="0"/>
              <a:t>In addition to the primary and basic function the courts does perform some functions which are secondary in nature. They are as following</a:t>
            </a:r>
          </a:p>
          <a:p>
            <a:pPr marL="457200" indent="-457200">
              <a:buFont typeface="+mj-lt"/>
              <a:buAutoNum type="arabicPeriod"/>
            </a:pPr>
            <a:r>
              <a:rPr lang="en-US" sz="2000" dirty="0" smtClean="0"/>
              <a:t> </a:t>
            </a:r>
            <a:r>
              <a:rPr lang="en-US" sz="2000" b="1" dirty="0">
                <a:solidFill>
                  <a:srgbClr val="FF0000"/>
                </a:solidFill>
              </a:rPr>
              <a:t>Petition of rights: </a:t>
            </a:r>
            <a:endParaRPr lang="en-US" sz="2000" dirty="0">
              <a:solidFill>
                <a:srgbClr val="FF0000"/>
              </a:solidFill>
            </a:endParaRPr>
          </a:p>
          <a:p>
            <a:pPr lvl="0">
              <a:buFont typeface="Arial" pitchFamily="34" charset="0"/>
              <a:buChar char="•"/>
            </a:pPr>
            <a:r>
              <a:rPr lang="en-US" sz="1800" dirty="0"/>
              <a:t>Cases where a subject claims a right against the state/ complains of a wrong against the state. </a:t>
            </a:r>
            <a:endParaRPr lang="en-US" sz="1800" dirty="0" smtClean="0"/>
          </a:p>
          <a:p>
            <a:pPr lvl="0">
              <a:buFont typeface="Arial" pitchFamily="34" charset="0"/>
              <a:buChar char="•"/>
            </a:pPr>
            <a:endParaRPr lang="en-US" sz="1800" dirty="0"/>
          </a:p>
          <a:p>
            <a:pPr>
              <a:buFont typeface="Arial" pitchFamily="34" charset="0"/>
              <a:buChar char="•"/>
            </a:pPr>
            <a:r>
              <a:rPr lang="en-US" sz="1800" dirty="0"/>
              <a:t>Falls under the category of secondary functions</a:t>
            </a:r>
            <a:r>
              <a:rPr lang="en-US" sz="1800" dirty="0" smtClean="0"/>
              <a:t>.</a:t>
            </a:r>
          </a:p>
          <a:p>
            <a:pPr>
              <a:buFont typeface="Arial" pitchFamily="34" charset="0"/>
              <a:buChar char="•"/>
            </a:pPr>
            <a:endParaRPr lang="en-US" sz="1800" dirty="0"/>
          </a:p>
          <a:p>
            <a:pPr>
              <a:buFont typeface="Wingdings" pitchFamily="2" charset="2"/>
              <a:buChar char="§"/>
            </a:pPr>
            <a:r>
              <a:rPr lang="en-US" sz="1800" dirty="0"/>
              <a:t>Because it cannot be included in administration of justice in the strict sense in as much as it involves the use of physical force of the state and in cases to which the state is defendant, the state cannot compel itself to enforce the decision. </a:t>
            </a:r>
            <a:endParaRPr lang="en-US" sz="1800" dirty="0" smtClean="0"/>
          </a:p>
          <a:p>
            <a:pPr>
              <a:buFont typeface="Wingdings" pitchFamily="2" charset="2"/>
              <a:buChar char="§"/>
            </a:pPr>
            <a:endParaRPr lang="en-US" sz="1800" dirty="0"/>
          </a:p>
          <a:p>
            <a:pPr lvl="0">
              <a:buFont typeface="Wingdings" pitchFamily="2" charset="2"/>
              <a:buChar char="§"/>
            </a:pPr>
            <a:r>
              <a:rPr lang="en-US" sz="1800" dirty="0"/>
              <a:t>Decision in such matters is then made only under the delegated authority of the state and courts giving decisions in these matters perform secondary functions</a:t>
            </a:r>
            <a:r>
              <a:rPr lang="en-US" sz="1800" dirty="0" smtClean="0"/>
              <a:t>.</a:t>
            </a:r>
          </a:p>
          <a:p>
            <a:pPr lvl="0">
              <a:buFont typeface="Wingdings" pitchFamily="2" charset="2"/>
              <a:buChar char="§"/>
            </a:pPr>
            <a:endParaRPr lang="en-US" sz="1800" dirty="0"/>
          </a:p>
          <a:p>
            <a:pPr lvl="0">
              <a:buFont typeface="Wingdings" pitchFamily="2" charset="2"/>
              <a:buChar char="§"/>
            </a:pPr>
            <a:r>
              <a:rPr lang="en-US" sz="1800" dirty="0" smtClean="0"/>
              <a:t>In </a:t>
            </a:r>
            <a:r>
              <a:rPr lang="en-US" sz="1800" dirty="0"/>
              <a:t>Pakistan such petitions take the form of writ for habeas corpus, mandamus, certiorari and quo </a:t>
            </a:r>
            <a:r>
              <a:rPr lang="en-US" sz="1800" dirty="0" err="1"/>
              <a:t>warranto</a:t>
            </a:r>
            <a:endParaRPr lang="en-US" sz="1800" dirty="0"/>
          </a:p>
          <a:p>
            <a:pPr marL="0" indent="0">
              <a:buNone/>
            </a:pPr>
            <a:endParaRPr lang="en-US" sz="1800" dirty="0"/>
          </a:p>
        </p:txBody>
      </p:sp>
    </p:spTree>
    <p:extLst>
      <p:ext uri="{BB962C8B-B14F-4D97-AF65-F5344CB8AC3E}">
        <p14:creationId xmlns:p14="http://schemas.microsoft.com/office/powerpoint/2010/main" val="720222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152400"/>
            <a:ext cx="3048000" cy="579438"/>
          </a:xfrm>
        </p:spPr>
        <p:txBody>
          <a:bodyPr>
            <a:normAutofit fontScale="90000"/>
          </a:bodyPr>
          <a:lstStyle/>
          <a:p>
            <a:r>
              <a:rPr lang="en-US" b="1" dirty="0" smtClean="0">
                <a:solidFill>
                  <a:srgbClr val="C00000"/>
                </a:solidFill>
              </a:rPr>
              <a:t>Continued . . . .</a:t>
            </a:r>
            <a:endParaRPr lang="en-US" b="1" dirty="0">
              <a:solidFill>
                <a:srgbClr val="C00000"/>
              </a:solidFill>
            </a:endParaRPr>
          </a:p>
        </p:txBody>
      </p:sp>
      <p:sp>
        <p:nvSpPr>
          <p:cNvPr id="3" name="Content Placeholder 2"/>
          <p:cNvSpPr>
            <a:spLocks noGrp="1"/>
          </p:cNvSpPr>
          <p:nvPr>
            <p:ph sz="quarter" idx="1"/>
          </p:nvPr>
        </p:nvSpPr>
        <p:spPr>
          <a:xfrm>
            <a:off x="152400" y="762000"/>
            <a:ext cx="8534400" cy="6096000"/>
          </a:xfrm>
        </p:spPr>
        <p:txBody>
          <a:bodyPr>
            <a:normAutofit lnSpcReduction="10000"/>
          </a:bodyPr>
          <a:lstStyle/>
          <a:p>
            <a:r>
              <a:rPr lang="en-US" b="1" dirty="0">
                <a:solidFill>
                  <a:srgbClr val="FF0000"/>
                </a:solidFill>
              </a:rPr>
              <a:t>Declaration of rights:</a:t>
            </a:r>
            <a:endParaRPr lang="en-US" dirty="0">
              <a:solidFill>
                <a:srgbClr val="FF0000"/>
              </a:solidFill>
            </a:endParaRPr>
          </a:p>
          <a:p>
            <a:pPr lvl="0">
              <a:buFont typeface="Wingdings" pitchFamily="2" charset="2"/>
              <a:buChar char="§"/>
            </a:pPr>
            <a:r>
              <a:rPr lang="en-US" sz="2000" dirty="0"/>
              <a:t>A person may seek the assistance of court not merely where his rights have actually been infringed</a:t>
            </a:r>
            <a:r>
              <a:rPr lang="en-US" sz="2000" dirty="0" smtClean="0"/>
              <a:t>.</a:t>
            </a:r>
          </a:p>
          <a:p>
            <a:pPr lvl="0">
              <a:buFont typeface="Wingdings" pitchFamily="2" charset="2"/>
              <a:buChar char="§"/>
            </a:pPr>
            <a:endParaRPr lang="en-US" sz="2000" dirty="0"/>
          </a:p>
          <a:p>
            <a:pPr lvl="0">
              <a:buFont typeface="Wingdings" pitchFamily="2" charset="2"/>
              <a:buChar char="§"/>
            </a:pPr>
            <a:r>
              <a:rPr lang="en-US" sz="2000" dirty="0"/>
              <a:t>He can also go to court where there being some uncertainty about his rights</a:t>
            </a:r>
            <a:r>
              <a:rPr lang="en-US" sz="2000" dirty="0" smtClean="0"/>
              <a:t>.</a:t>
            </a:r>
          </a:p>
          <a:p>
            <a:pPr lvl="0">
              <a:buFont typeface="Wingdings" pitchFamily="2" charset="2"/>
              <a:buChar char="§"/>
            </a:pPr>
            <a:endParaRPr lang="en-US" sz="2000" dirty="0"/>
          </a:p>
          <a:p>
            <a:pPr lvl="0">
              <a:buFont typeface="Wingdings" pitchFamily="2" charset="2"/>
              <a:buChar char="§"/>
            </a:pPr>
            <a:r>
              <a:rPr lang="en-US" sz="2000" dirty="0"/>
              <a:t>He wants to have some clarifications on them</a:t>
            </a:r>
            <a:r>
              <a:rPr lang="en-US" sz="2000" dirty="0" smtClean="0"/>
              <a:t>.</a:t>
            </a:r>
          </a:p>
          <a:p>
            <a:pPr lvl="0">
              <a:buFont typeface="Wingdings" pitchFamily="2" charset="2"/>
              <a:buChar char="§"/>
            </a:pPr>
            <a:endParaRPr lang="en-US" sz="2000" dirty="0"/>
          </a:p>
          <a:p>
            <a:pPr lvl="0">
              <a:buFont typeface="Wingdings" pitchFamily="2" charset="2"/>
              <a:buChar char="§"/>
            </a:pPr>
            <a:r>
              <a:rPr lang="en-US" sz="2000" dirty="0"/>
              <a:t>In other words he may seek for a declaration that a particular defined rights exists to him or that it does not exist in another person</a:t>
            </a:r>
            <a:r>
              <a:rPr lang="en-US" sz="2000" dirty="0" smtClean="0"/>
              <a:t>.</a:t>
            </a:r>
          </a:p>
          <a:p>
            <a:pPr lvl="0">
              <a:buFont typeface="Wingdings" pitchFamily="2" charset="2"/>
              <a:buChar char="§"/>
            </a:pPr>
            <a:endParaRPr lang="en-US" sz="2000" dirty="0"/>
          </a:p>
          <a:p>
            <a:pPr lvl="0">
              <a:buFont typeface="Wingdings" pitchFamily="2" charset="2"/>
              <a:buChar char="§"/>
            </a:pPr>
            <a:r>
              <a:rPr lang="en-US" sz="2000" dirty="0"/>
              <a:t>Such suits are called as declaratory suits</a:t>
            </a:r>
            <a:r>
              <a:rPr lang="en-US" sz="2000" dirty="0" smtClean="0"/>
              <a:t>.</a:t>
            </a:r>
          </a:p>
          <a:p>
            <a:pPr lvl="0">
              <a:buFont typeface="Wingdings" pitchFamily="2" charset="2"/>
              <a:buChar char="§"/>
            </a:pPr>
            <a:endParaRPr lang="en-US" sz="2000" dirty="0"/>
          </a:p>
          <a:p>
            <a:pPr lvl="0">
              <a:buFont typeface="Wingdings" pitchFamily="2" charset="2"/>
              <a:buChar char="§"/>
            </a:pPr>
            <a:r>
              <a:rPr lang="en-US" sz="2000" dirty="0"/>
              <a:t>Examples of declaratory proceedings are declaration of legitimacy, declaration of nullity of marriage, etc.</a:t>
            </a:r>
          </a:p>
          <a:p>
            <a:pPr>
              <a:buFont typeface="Wingdings" pitchFamily="2" charset="2"/>
              <a:buChar char="v"/>
            </a:pPr>
            <a:endParaRPr lang="en-US" sz="2000" dirty="0" smtClean="0"/>
          </a:p>
          <a:p>
            <a:endParaRPr lang="en-US" dirty="0"/>
          </a:p>
        </p:txBody>
      </p:sp>
    </p:spTree>
    <p:extLst>
      <p:ext uri="{BB962C8B-B14F-4D97-AF65-F5344CB8AC3E}">
        <p14:creationId xmlns:p14="http://schemas.microsoft.com/office/powerpoint/2010/main" val="3084432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848600" cy="503238"/>
          </a:xfrm>
        </p:spPr>
        <p:txBody>
          <a:bodyPr>
            <a:normAutofit fontScale="90000"/>
          </a:bodyPr>
          <a:lstStyle/>
          <a:p>
            <a:r>
              <a:rPr lang="en-US" dirty="0" smtClean="0">
                <a:solidFill>
                  <a:srgbClr val="C00000"/>
                </a:solidFill>
              </a:rPr>
              <a:t>                rights &amp; duties co-relationship </a:t>
            </a:r>
            <a:endParaRPr lang="en-US" dirty="0">
              <a:solidFill>
                <a:srgbClr val="C00000"/>
              </a:solidFill>
            </a:endParaRPr>
          </a:p>
        </p:txBody>
      </p:sp>
      <p:sp>
        <p:nvSpPr>
          <p:cNvPr id="4" name="Rectangle 3"/>
          <p:cNvSpPr/>
          <p:nvPr/>
        </p:nvSpPr>
        <p:spPr>
          <a:xfrm>
            <a:off x="76200" y="1305342"/>
            <a:ext cx="8686800" cy="2954655"/>
          </a:xfrm>
          <a:prstGeom prst="rect">
            <a:avLst/>
          </a:prstGeom>
        </p:spPr>
        <p:txBody>
          <a:bodyPr wrap="square">
            <a:spAutoFit/>
          </a:bodyPr>
          <a:lstStyle/>
          <a:p>
            <a:r>
              <a:rPr lang="en-US" sz="2400" b="1" dirty="0">
                <a:solidFill>
                  <a:srgbClr val="FF0000"/>
                </a:solidFill>
              </a:rPr>
              <a:t>Administration:</a:t>
            </a:r>
            <a:endParaRPr lang="en-US" sz="2400" dirty="0">
              <a:solidFill>
                <a:srgbClr val="FF0000"/>
              </a:solidFill>
            </a:endParaRPr>
          </a:p>
          <a:p>
            <a:pPr lvl="0"/>
            <a:r>
              <a:rPr lang="en-US" dirty="0"/>
              <a:t>The courts take up the </a:t>
            </a:r>
            <a:endParaRPr lang="en-US" dirty="0" smtClean="0"/>
          </a:p>
          <a:p>
            <a:pPr marL="285750" lvl="0" indent="-285750">
              <a:buFont typeface="Arial" pitchFamily="34" charset="0"/>
              <a:buChar char="•"/>
            </a:pPr>
            <a:r>
              <a:rPr lang="en-US" dirty="0" smtClean="0"/>
              <a:t>administration</a:t>
            </a:r>
            <a:r>
              <a:rPr lang="en-US" dirty="0"/>
              <a:t>/ management, </a:t>
            </a:r>
            <a:r>
              <a:rPr lang="en-US" dirty="0" smtClean="0"/>
              <a:t>realization </a:t>
            </a:r>
            <a:r>
              <a:rPr lang="en-US" dirty="0"/>
              <a:t>and </a:t>
            </a:r>
            <a:r>
              <a:rPr lang="en-US" dirty="0" smtClean="0"/>
              <a:t>distribution </a:t>
            </a:r>
            <a:r>
              <a:rPr lang="en-US" dirty="0"/>
              <a:t>of property in cases of  </a:t>
            </a:r>
            <a:endParaRPr lang="en-US" dirty="0" smtClean="0"/>
          </a:p>
          <a:p>
            <a:pPr marL="285750" lvl="0" indent="-285750">
              <a:buFont typeface="Arial" pitchFamily="34" charset="0"/>
              <a:buChar char="•"/>
            </a:pPr>
            <a:endParaRPr lang="en-US" dirty="0" smtClean="0"/>
          </a:p>
          <a:p>
            <a:pPr marL="285750" lvl="0" indent="-285750">
              <a:buFont typeface="Arial" pitchFamily="34" charset="0"/>
              <a:buChar char="•"/>
            </a:pPr>
            <a:r>
              <a:rPr lang="en-US" dirty="0" smtClean="0"/>
              <a:t>insolvency</a:t>
            </a:r>
            <a:r>
              <a:rPr lang="en-US" dirty="0"/>
              <a:t>, </a:t>
            </a:r>
            <a:endParaRPr lang="en-US" dirty="0" smtClean="0"/>
          </a:p>
          <a:p>
            <a:pPr marL="285750" lvl="0" indent="-285750">
              <a:buFont typeface="Arial" pitchFamily="34" charset="0"/>
              <a:buChar char="•"/>
            </a:pPr>
            <a:endParaRPr lang="en-US" dirty="0"/>
          </a:p>
          <a:p>
            <a:pPr marL="285750" lvl="0" indent="-285750">
              <a:buFont typeface="Arial" pitchFamily="34" charset="0"/>
              <a:buChar char="•"/>
            </a:pPr>
            <a:r>
              <a:rPr lang="en-US" dirty="0" smtClean="0"/>
              <a:t>of </a:t>
            </a:r>
            <a:r>
              <a:rPr lang="en-US" dirty="0"/>
              <a:t>trusts, or </a:t>
            </a:r>
            <a:endParaRPr lang="en-US" dirty="0" smtClean="0"/>
          </a:p>
          <a:p>
            <a:pPr marL="285750" lvl="0" indent="-285750">
              <a:buFont typeface="Arial" pitchFamily="34" charset="0"/>
              <a:buChar char="•"/>
            </a:pPr>
            <a:endParaRPr lang="en-US" dirty="0"/>
          </a:p>
          <a:p>
            <a:pPr marL="285750" lvl="0" indent="-285750">
              <a:buFont typeface="Arial" pitchFamily="34" charset="0"/>
              <a:buChar char="•"/>
            </a:pPr>
            <a:r>
              <a:rPr lang="en-US" dirty="0" smtClean="0"/>
              <a:t>estates </a:t>
            </a:r>
            <a:r>
              <a:rPr lang="en-US" dirty="0"/>
              <a:t>of a deceased person.</a:t>
            </a:r>
          </a:p>
        </p:txBody>
      </p:sp>
    </p:spTree>
    <p:extLst>
      <p:ext uri="{BB962C8B-B14F-4D97-AF65-F5344CB8AC3E}">
        <p14:creationId xmlns:p14="http://schemas.microsoft.com/office/powerpoint/2010/main" val="2240776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fontScale="92500" lnSpcReduction="20000"/>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mhkhalil@uop.edu.pk</a:t>
            </a:r>
            <a:endParaRPr lang="en-US" dirty="0"/>
          </a:p>
        </p:txBody>
      </p:sp>
      <p:pic>
        <p:nvPicPr>
          <p:cNvPr id="1026" name="Picture 2" descr="C:\Users\Hassan Khalil\Desktop\University_of_Peshawar_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8382000"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8490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2504</TotalTime>
  <Words>464</Words>
  <Application>Microsoft Office PowerPoint</Application>
  <PresentationFormat>On-screen Show (4:3)</PresentationFormat>
  <Paragraphs>75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Oriel</vt:lpstr>
      <vt:lpstr>Jurisprudence-II</vt:lpstr>
      <vt:lpstr>AGENDA</vt:lpstr>
      <vt:lpstr>Primary Functions of the courts</vt:lpstr>
      <vt:lpstr>Continued ……</vt:lpstr>
      <vt:lpstr>Secondary functions of the courts</vt:lpstr>
      <vt:lpstr>Continued . . . .</vt:lpstr>
      <vt:lpstr>                rights &amp; duties co-relationship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Prohibited means &amp; methods of warfare</dc:title>
  <dc:creator>hassan khalil</dc:creator>
  <cp:lastModifiedBy>Hassan Khalil</cp:lastModifiedBy>
  <cp:revision>125</cp:revision>
  <dcterms:created xsi:type="dcterms:W3CDTF">2006-08-16T00:00:00Z</dcterms:created>
  <dcterms:modified xsi:type="dcterms:W3CDTF">2020-05-11T20:12:27Z</dcterms:modified>
</cp:coreProperties>
</file>